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3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embeddedFontLst>
    <p:embeddedFont>
      <p:font typeface="Proxima Nova" panose="020B0604020202020204" charset="0"/>
      <p:regular r:id="rId34"/>
      <p:bold r:id="rId35"/>
      <p:italic r:id="rId36"/>
      <p:boldItalic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176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font" Target="fonts/font1.fntdata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2.fntdata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f6930e72d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36f6930e72d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8" name="Google Shape;128;g36f6930e72d_2_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6f6930e72d_2_1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1" name="Google Shape;211;g36f6930e72d_2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6f6930e72d_2_1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0" name="Google Shape;220;g36f6930e72d_2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6f6930e72d_2_1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9" name="Google Shape;229;g36f6930e72d_2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6f6930e72d_2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g36f6930e72d_2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6f6930e72d_2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7" name="Google Shape;247;g36f6930e72d_2_1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8" name="Google Shape;248;g36f6930e72d_2_18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6f6930e72d_2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g36f6930e72d_2_1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0" name="Google Shape;260;g36f6930e72d_2_19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6f6930e72d_2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0" name="Google Shape;270;g36f6930e72d_2_20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1" name="Google Shape;271;g36f6930e72d_2_20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6f6930e72d_2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g36f6930e72d_2_2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1" name="Google Shape;281;g36f6930e72d_2_2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6f6930e72d_2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0" name="Google Shape;290;g36f6930e72d_2_2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1" name="Google Shape;291;g36f6930e72d_2_2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6f6930e72d_2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g36f6930e72d_2_2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3" name="Google Shape;303;g36f6930e72d_2_2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f6930e72d_2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4" name="Google Shape;134;g36f6930e72d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6f6930e72d_2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8" name="Google Shape;328;g36f6930e72d_2_2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9" name="Google Shape;329;g36f6930e72d_2_25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36f6930e72d_2_2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1" name="Google Shape;351;g36f6930e72d_2_2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52" name="Google Shape;352;g36f6930e72d_2_28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36f6930e72d_2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1" name="Google Shape;361;g36f6930e72d_2_28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62" name="Google Shape;362;g36f6930e72d_2_28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36f6930e72d_2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1" name="Google Shape;371;g36f6930e72d_2_2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72" name="Google Shape;372;g36f6930e72d_2_29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36f6930e72d_2_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1" name="Google Shape;381;g36f6930e72d_2_3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2" name="Google Shape;382;g36f6930e72d_2_30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36f6930e72d_2_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g36f6930e72d_2_3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2" name="Google Shape;402;g36f6930e72d_2_3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6f6930e72d_2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2" name="Google Shape;412;g36f6930e72d_2_3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3" name="Google Shape;413;g36f6930e72d_2_3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6f6930e72d_2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3" name="Google Shape;423;g36f6930e72d_2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24" name="Google Shape;424;g36f6930e72d_2_34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36f6930e72d_2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3" name="Google Shape;433;g36f6930e72d_2_3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34" name="Google Shape;434;g36f6930e72d_2_3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36f6930e72d_2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3" name="Google Shape;443;g36f6930e72d_2_3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4" name="Google Shape;444;g36f6930e72d_2_36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f6930e72d_2_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g36f6930e72d_2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36f6930e72d_2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3" name="Google Shape;453;g36f6930e72d_2_37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54" name="Google Shape;454;g36f6930e72d_2_37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f6930e72d_2_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2" name="Google Shape;152;g36f6930e72d_2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6f6930e72d_2_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g36f6930e72d_2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6f6930e72d_2_1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g36f6930e72d_2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6f6930e72d_2_1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g36f6930e72d_2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6f6930e72d_2_1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0" name="Google Shape;190;g36f6930e72d_2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6f6930e72d_2_1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9" name="Google Shape;199;g36f6930e72d_2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 dirty="0"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 dirty="0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 dirty="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 dirty="0"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 dirty="0"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 lang="en-CA" dirty="0"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5E0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CA" dirty="0"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CA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1F20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/>
        </p:nvSpPr>
        <p:spPr>
          <a:xfrm>
            <a:off x="995875" y="1539925"/>
            <a:ext cx="5775600" cy="17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0" i="0" u="none" strike="noStrike" cap="none" dirty="0">
                <a:solidFill>
                  <a:srgbClr val="E6E5E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Welcome (Client Name)</a:t>
            </a:r>
            <a:endParaRPr sz="3600" b="0" i="0" u="none" strike="noStrike" cap="none" dirty="0">
              <a:solidFill>
                <a:srgbClr val="E6E5E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0" i="0" u="none" strike="noStrike" cap="none" dirty="0">
                <a:solidFill>
                  <a:srgbClr val="E6E5E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to our Brand Discovery</a:t>
            </a:r>
            <a:endParaRPr sz="3600" b="0" i="0" u="none" strike="noStrike" cap="none" dirty="0">
              <a:solidFill>
                <a:srgbClr val="E6E5E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0" i="0" u="none" strike="noStrike" cap="none" dirty="0">
                <a:solidFill>
                  <a:srgbClr val="E6E5E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Session </a:t>
            </a:r>
            <a:endParaRPr sz="3600" b="0" i="0" u="none" strike="noStrike" cap="none" dirty="0">
              <a:solidFill>
                <a:srgbClr val="E6E5E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pic>
        <p:nvPicPr>
          <p:cNvPr id="131" name="Google Shape;131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0317"/>
            <a:ext cx="1338550" cy="24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4"/>
          <p:cNvSpPr txBox="1"/>
          <p:nvPr/>
        </p:nvSpPr>
        <p:spPr>
          <a:xfrm>
            <a:off x="399425" y="1471875"/>
            <a:ext cx="70416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How do you want to be perceived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by your ideal customers?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14" name="Google Shape;214;p34"/>
          <p:cNvSpPr txBox="1"/>
          <p:nvPr/>
        </p:nvSpPr>
        <p:spPr>
          <a:xfrm>
            <a:off x="504975" y="2571749"/>
            <a:ext cx="3947104" cy="1120276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If they were talking to their close network, what words would you want them to describe your business?</a:t>
            </a:r>
            <a:endParaRPr sz="1400" b="0" i="0" u="none" strike="noStrike" cap="none" dirty="0">
              <a:solidFill>
                <a:srgbClr val="888888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15" name="Google Shape;215;p34"/>
          <p:cNvSpPr txBox="1"/>
          <p:nvPr/>
        </p:nvSpPr>
        <p:spPr>
          <a:xfrm>
            <a:off x="399426" y="344725"/>
            <a:ext cx="8964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9: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16" name="Google Shape;216;p34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17" name="Google Shape;217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/>
          <p:nvPr/>
        </p:nvSpPr>
        <p:spPr>
          <a:xfrm>
            <a:off x="528525" y="1574725"/>
            <a:ext cx="7689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is the goal for the next 1 / 3 / 5 / 10 years?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23" name="Google Shape;223;p35"/>
          <p:cNvSpPr txBox="1"/>
          <p:nvPr/>
        </p:nvSpPr>
        <p:spPr>
          <a:xfrm>
            <a:off x="610575" y="2294200"/>
            <a:ext cx="4171287" cy="1829701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Next 1 year: </a:t>
            </a:r>
            <a:endParaRPr sz="14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3 years:</a:t>
            </a:r>
            <a:endParaRPr sz="14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5 years:</a:t>
            </a:r>
            <a:endParaRPr sz="14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10 years: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24" name="Google Shape;224;p35"/>
          <p:cNvSpPr txBox="1"/>
          <p:nvPr/>
        </p:nvSpPr>
        <p:spPr>
          <a:xfrm>
            <a:off x="399426" y="344725"/>
            <a:ext cx="1029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10: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25" name="Google Shape;225;p35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26" name="Google Shape;226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/>
          <p:nvPr/>
        </p:nvSpPr>
        <p:spPr>
          <a:xfrm>
            <a:off x="399425" y="1189375"/>
            <a:ext cx="6853200" cy="1469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" sz="27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Please share 3 links for the brands / websites that inspire you. What do you like best about them?</a:t>
            </a:r>
            <a:endParaRPr sz="27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32" name="Google Shape;232;p36"/>
          <p:cNvSpPr txBox="1"/>
          <p:nvPr/>
        </p:nvSpPr>
        <p:spPr>
          <a:xfrm>
            <a:off x="457425" y="3299000"/>
            <a:ext cx="2240400" cy="9312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Brand 1: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Website link: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What you like: 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6"/>
          <p:cNvSpPr txBox="1"/>
          <p:nvPr/>
        </p:nvSpPr>
        <p:spPr>
          <a:xfrm>
            <a:off x="2928525" y="3299000"/>
            <a:ext cx="2240400" cy="9312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Brand 2: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Website link: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What you like: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36"/>
          <p:cNvSpPr txBox="1"/>
          <p:nvPr/>
        </p:nvSpPr>
        <p:spPr>
          <a:xfrm>
            <a:off x="5399625" y="3299000"/>
            <a:ext cx="2240400" cy="9312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Brand 3: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Website link: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What you like: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6"/>
          <p:cNvSpPr txBox="1"/>
          <p:nvPr/>
        </p:nvSpPr>
        <p:spPr>
          <a:xfrm>
            <a:off x="457428" y="2305488"/>
            <a:ext cx="5841900" cy="872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These websites don’t have to be in the same industry as you. It can be any brand. We’re just trying to get a sense of your design aesthetic.</a:t>
            </a:r>
            <a:endParaRPr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36" name="Google Shape;236;p36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11: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37" name="Google Shape;237;p36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38" name="Google Shape;238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7"/>
          <p:cNvSpPr txBox="1"/>
          <p:nvPr/>
        </p:nvSpPr>
        <p:spPr>
          <a:xfrm>
            <a:off x="528296" y="2086942"/>
            <a:ext cx="80874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" sz="38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YOUR BRAND PERSONALITY</a:t>
            </a:r>
            <a:endParaRPr sz="22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pic>
        <p:nvPicPr>
          <p:cNvPr id="244" name="Google Shape;244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8"/>
          <p:cNvSpPr txBox="1"/>
          <p:nvPr/>
        </p:nvSpPr>
        <p:spPr>
          <a:xfrm>
            <a:off x="399424" y="952950"/>
            <a:ext cx="5487300" cy="8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How do you want your customers to feel after engaging with your business?</a:t>
            </a:r>
            <a:endParaRPr sz="2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51" name="Google Shape;251;p38"/>
          <p:cNvSpPr txBox="1"/>
          <p:nvPr/>
        </p:nvSpPr>
        <p:spPr>
          <a:xfrm>
            <a:off x="1521200" y="2465121"/>
            <a:ext cx="1680600" cy="2008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Nurtured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Empowered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Enlightened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Educational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Transformed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Informed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Hopeful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8"/>
          <p:cNvSpPr txBox="1"/>
          <p:nvPr/>
        </p:nvSpPr>
        <p:spPr>
          <a:xfrm>
            <a:off x="3576618" y="2396376"/>
            <a:ext cx="2946000" cy="2285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That there are opportunities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Tranquil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Peace of Mind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Satisfied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Fulfilled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Relief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Happy</a:t>
            </a:r>
            <a:endParaRPr sz="1100" b="0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 dirty="0">
                <a:solidFill>
                  <a:srgbClr val="3F3F3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Joy</a:t>
            </a:r>
            <a:endParaRPr sz="1200" b="0" i="0" u="none" strike="noStrike" cap="none" dirty="0">
              <a:solidFill>
                <a:srgbClr val="3F3F3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53" name="Google Shape;253;p38"/>
          <p:cNvSpPr txBox="1"/>
          <p:nvPr/>
        </p:nvSpPr>
        <p:spPr>
          <a:xfrm>
            <a:off x="399424" y="1922100"/>
            <a:ext cx="1821600" cy="2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888888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Highlight only 1</a:t>
            </a:r>
            <a:endParaRPr sz="1400" b="1" i="0" u="none" strike="noStrike" cap="none" dirty="0">
              <a:solidFill>
                <a:srgbClr val="888888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54" name="Google Shape;254;p38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12: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55" name="Google Shape;255;p38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56" name="Google Shape;256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9"/>
          <p:cNvSpPr txBox="1"/>
          <p:nvPr/>
        </p:nvSpPr>
        <p:spPr>
          <a:xfrm>
            <a:off x="399422" y="1553197"/>
            <a:ext cx="7755600" cy="8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If your business were a car (or animal)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would you like it to be?</a:t>
            </a:r>
            <a:endParaRPr sz="24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63" name="Google Shape;263;p39"/>
          <p:cNvSpPr txBox="1"/>
          <p:nvPr/>
        </p:nvSpPr>
        <p:spPr>
          <a:xfrm>
            <a:off x="516727" y="2670500"/>
            <a:ext cx="2262000" cy="2847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Car: 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9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13: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65" name="Google Shape;265;p39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66" name="Google Shape;266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39"/>
          <p:cNvSpPr txBox="1"/>
          <p:nvPr/>
        </p:nvSpPr>
        <p:spPr>
          <a:xfrm>
            <a:off x="516727" y="3110500"/>
            <a:ext cx="2262000" cy="2847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Animal:</a:t>
            </a:r>
            <a:endParaRPr sz="1400" b="0" i="0" u="none" strike="noStrike" cap="non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0"/>
          <p:cNvSpPr txBox="1"/>
          <p:nvPr/>
        </p:nvSpPr>
        <p:spPr>
          <a:xfrm>
            <a:off x="399422" y="1594610"/>
            <a:ext cx="7755600" cy="8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When you think about your business, </a:t>
            </a:r>
            <a:b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2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images come to mind?</a:t>
            </a:r>
            <a:endParaRPr sz="24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74" name="Google Shape;274;p40"/>
          <p:cNvSpPr txBox="1"/>
          <p:nvPr/>
        </p:nvSpPr>
        <p:spPr>
          <a:xfrm>
            <a:off x="516728" y="2588150"/>
            <a:ext cx="5841900" cy="2847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75" name="Google Shape;275;p40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14: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76" name="Google Shape;276;p40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77" name="Google Shape;277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1"/>
          <p:cNvSpPr txBox="1"/>
          <p:nvPr/>
        </p:nvSpPr>
        <p:spPr>
          <a:xfrm>
            <a:off x="399421" y="1002043"/>
            <a:ext cx="8419200" cy="6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Which are the most relevant values for your brand? 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(please </a:t>
            </a:r>
            <a:r>
              <a:rPr lang="en" sz="14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5</a:t>
            </a:r>
            <a:r>
              <a:rPr lang="en" sz="14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)</a:t>
            </a:r>
            <a:endParaRPr sz="1900" b="0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284" name="Google Shape;284;p41"/>
          <p:cNvSpPr txBox="1"/>
          <p:nvPr/>
        </p:nvSpPr>
        <p:spPr>
          <a:xfrm>
            <a:off x="2929219" y="1465225"/>
            <a:ext cx="2853000" cy="367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Authenticity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Consistency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Quality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Passion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Relevance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Efficiency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Innovation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Responsibility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Customer-Centered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Empathy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Community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Integrity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Sustainability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41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15: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86" name="Google Shape;286;p41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87" name="Google Shape;287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2"/>
          <p:cNvSpPr txBox="1"/>
          <p:nvPr/>
        </p:nvSpPr>
        <p:spPr>
          <a:xfrm>
            <a:off x="399425" y="1087800"/>
            <a:ext cx="3773400" cy="11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Which of the following adjectives best describe your brand: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94" name="Google Shape;294;p42"/>
          <p:cNvSpPr txBox="1"/>
          <p:nvPr/>
        </p:nvSpPr>
        <p:spPr>
          <a:xfrm>
            <a:off x="4172828" y="1412293"/>
            <a:ext cx="2007300" cy="3393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Cool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Funny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Aggressive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Loyal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Fashionable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High-End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Flashy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Bold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Imaginative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Edgy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Warm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Old Fashioned</a:t>
            </a:r>
            <a:endParaRPr sz="12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95" name="Google Shape;295;p42"/>
          <p:cNvSpPr txBox="1"/>
          <p:nvPr/>
        </p:nvSpPr>
        <p:spPr>
          <a:xfrm>
            <a:off x="6400543" y="1412292"/>
            <a:ext cx="2007300" cy="2562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Sexy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Clever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Human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Expert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Strategic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Approachable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Sophisticated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Magical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139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296" name="Google Shape;296;p42"/>
          <p:cNvSpPr txBox="1"/>
          <p:nvPr/>
        </p:nvSpPr>
        <p:spPr>
          <a:xfrm>
            <a:off x="399425" y="2273425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(please </a:t>
            </a:r>
            <a:r>
              <a:rPr lang="en" sz="16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5</a:t>
            </a:r>
            <a:r>
              <a:rPr lang="en" sz="16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)</a:t>
            </a:r>
            <a:endParaRPr sz="1400" b="0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297" name="Google Shape;297;p42"/>
          <p:cNvSpPr txBox="1"/>
          <p:nvPr/>
        </p:nvSpPr>
        <p:spPr>
          <a:xfrm>
            <a:off x="399426" y="344725"/>
            <a:ext cx="9480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16: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98" name="Google Shape;298;p42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99" name="Google Shape;299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3"/>
          <p:cNvSpPr txBox="1"/>
          <p:nvPr/>
        </p:nvSpPr>
        <p:spPr>
          <a:xfrm>
            <a:off x="399422" y="460118"/>
            <a:ext cx="42030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Brand Design Slider 1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306" name="Google Shape;306;p43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17: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pic>
        <p:nvPicPr>
          <p:cNvPr id="307" name="Google Shape;307;p43" descr="A close up of a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9789"/>
          <a:stretch/>
        </p:blipFill>
        <p:spPr>
          <a:xfrm>
            <a:off x="2041812" y="1146412"/>
            <a:ext cx="5292907" cy="3640727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3"/>
          <p:cNvSpPr txBox="1"/>
          <p:nvPr/>
        </p:nvSpPr>
        <p:spPr>
          <a:xfrm>
            <a:off x="3121963" y="1299713"/>
            <a:ext cx="3215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2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(It can not be in the middle)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9" name="Google Shape;309;p4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0" name="Google Shape;310;p43"/>
          <p:cNvCxnSpPr/>
          <p:nvPr/>
        </p:nvCxnSpPr>
        <p:spPr>
          <a:xfrm>
            <a:off x="3261825" y="2302325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1" name="Google Shape;311;p43"/>
          <p:cNvCxnSpPr/>
          <p:nvPr/>
        </p:nvCxnSpPr>
        <p:spPr>
          <a:xfrm>
            <a:off x="3261550" y="2719250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2" name="Google Shape;312;p43"/>
          <p:cNvCxnSpPr/>
          <p:nvPr/>
        </p:nvCxnSpPr>
        <p:spPr>
          <a:xfrm>
            <a:off x="3261550" y="3090950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3" name="Google Shape;313;p43"/>
          <p:cNvCxnSpPr/>
          <p:nvPr/>
        </p:nvCxnSpPr>
        <p:spPr>
          <a:xfrm>
            <a:off x="3294613" y="3502238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4" name="Google Shape;314;p43"/>
          <p:cNvCxnSpPr/>
          <p:nvPr/>
        </p:nvCxnSpPr>
        <p:spPr>
          <a:xfrm>
            <a:off x="3294600" y="3880775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5" name="Google Shape;315;p43"/>
          <p:cNvCxnSpPr/>
          <p:nvPr/>
        </p:nvCxnSpPr>
        <p:spPr>
          <a:xfrm>
            <a:off x="3294600" y="4305800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6" name="Google Shape;316;p43"/>
          <p:cNvCxnSpPr/>
          <p:nvPr/>
        </p:nvCxnSpPr>
        <p:spPr>
          <a:xfrm>
            <a:off x="3294600" y="4696525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7" name="Google Shape;317;p43"/>
          <p:cNvSpPr/>
          <p:nvPr/>
        </p:nvSpPr>
        <p:spPr>
          <a:xfrm>
            <a:off x="4552720" y="2204378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18" name="Google Shape;318;p43"/>
          <p:cNvSpPr/>
          <p:nvPr/>
        </p:nvSpPr>
        <p:spPr>
          <a:xfrm>
            <a:off x="4564870" y="2606037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19" name="Google Shape;319;p43"/>
          <p:cNvSpPr/>
          <p:nvPr/>
        </p:nvSpPr>
        <p:spPr>
          <a:xfrm>
            <a:off x="4564870" y="2994250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20" name="Google Shape;320;p43"/>
          <p:cNvSpPr/>
          <p:nvPr/>
        </p:nvSpPr>
        <p:spPr>
          <a:xfrm>
            <a:off x="4564870" y="3450452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21" name="Google Shape;321;p43"/>
          <p:cNvSpPr/>
          <p:nvPr/>
        </p:nvSpPr>
        <p:spPr>
          <a:xfrm>
            <a:off x="4564870" y="3813418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22" name="Google Shape;322;p43"/>
          <p:cNvSpPr/>
          <p:nvPr/>
        </p:nvSpPr>
        <p:spPr>
          <a:xfrm>
            <a:off x="4564595" y="4198052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23" name="Google Shape;323;p43"/>
          <p:cNvSpPr/>
          <p:nvPr/>
        </p:nvSpPr>
        <p:spPr>
          <a:xfrm>
            <a:off x="4564870" y="4549196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324" name="Google Shape;324;p43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25" name="Google Shape;325;p4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/>
        </p:nvSpPr>
        <p:spPr>
          <a:xfrm>
            <a:off x="399425" y="1241600"/>
            <a:ext cx="49176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What’s the name of the entity we are going to brand?</a:t>
            </a: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37" name="Google Shape;137;p26"/>
          <p:cNvSpPr txBox="1"/>
          <p:nvPr/>
        </p:nvSpPr>
        <p:spPr>
          <a:xfrm>
            <a:off x="457425" y="2381950"/>
            <a:ext cx="4759200" cy="715800"/>
          </a:xfrm>
          <a:prstGeom prst="rect">
            <a:avLst/>
          </a:prstGeom>
          <a:noFill/>
          <a:ln w="9525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888888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How do you want your business to be spelt out when we do your branding?</a:t>
            </a:r>
            <a:endParaRPr sz="1400" b="0" i="0" u="none" strike="noStrike" cap="none" dirty="0">
              <a:solidFill>
                <a:srgbClr val="888888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138" name="Google Shape;138;p26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9" name="Google Shape;139;p26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1: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44"/>
          <p:cNvPicPr preferRelativeResize="0"/>
          <p:nvPr/>
        </p:nvPicPr>
        <p:blipFill rotWithShape="1">
          <a:blip r:embed="rId3">
            <a:alphaModFix/>
          </a:blip>
          <a:srcRect t="10191"/>
          <a:stretch/>
        </p:blipFill>
        <p:spPr>
          <a:xfrm>
            <a:off x="1891463" y="1070270"/>
            <a:ext cx="5513485" cy="3775535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44"/>
          <p:cNvSpPr txBox="1"/>
          <p:nvPr/>
        </p:nvSpPr>
        <p:spPr>
          <a:xfrm>
            <a:off x="399426" y="267825"/>
            <a:ext cx="9564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18: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333" name="Google Shape;333;p44"/>
          <p:cNvSpPr txBox="1"/>
          <p:nvPr/>
        </p:nvSpPr>
        <p:spPr>
          <a:xfrm>
            <a:off x="3068475" y="1193188"/>
            <a:ext cx="3215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2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(It can not be in the middle)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4" name="Google Shape;334;p44"/>
          <p:cNvCxnSpPr/>
          <p:nvPr/>
        </p:nvCxnSpPr>
        <p:spPr>
          <a:xfrm>
            <a:off x="3208338" y="2272000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5" name="Google Shape;335;p44"/>
          <p:cNvCxnSpPr/>
          <p:nvPr/>
        </p:nvCxnSpPr>
        <p:spPr>
          <a:xfrm>
            <a:off x="3208063" y="2688925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6" name="Google Shape;336;p44"/>
          <p:cNvCxnSpPr/>
          <p:nvPr/>
        </p:nvCxnSpPr>
        <p:spPr>
          <a:xfrm>
            <a:off x="3208063" y="3060625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7" name="Google Shape;337;p44"/>
          <p:cNvCxnSpPr/>
          <p:nvPr/>
        </p:nvCxnSpPr>
        <p:spPr>
          <a:xfrm>
            <a:off x="3241125" y="3471913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8" name="Google Shape;338;p44"/>
          <p:cNvCxnSpPr/>
          <p:nvPr/>
        </p:nvCxnSpPr>
        <p:spPr>
          <a:xfrm>
            <a:off x="3241113" y="3872573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9" name="Google Shape;339;p44"/>
          <p:cNvCxnSpPr/>
          <p:nvPr/>
        </p:nvCxnSpPr>
        <p:spPr>
          <a:xfrm>
            <a:off x="3241113" y="4286536"/>
            <a:ext cx="27873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0" name="Google Shape;340;p44"/>
          <p:cNvSpPr/>
          <p:nvPr/>
        </p:nvSpPr>
        <p:spPr>
          <a:xfrm>
            <a:off x="4522985" y="2183607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1" name="Google Shape;341;p44"/>
          <p:cNvSpPr/>
          <p:nvPr/>
        </p:nvSpPr>
        <p:spPr>
          <a:xfrm>
            <a:off x="4522985" y="2579205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2" name="Google Shape;342;p44"/>
          <p:cNvSpPr/>
          <p:nvPr/>
        </p:nvSpPr>
        <p:spPr>
          <a:xfrm>
            <a:off x="4522985" y="2932155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3" name="Google Shape;343;p44"/>
          <p:cNvSpPr/>
          <p:nvPr/>
        </p:nvSpPr>
        <p:spPr>
          <a:xfrm>
            <a:off x="4522985" y="3381245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4" name="Google Shape;344;p44"/>
          <p:cNvSpPr/>
          <p:nvPr/>
        </p:nvSpPr>
        <p:spPr>
          <a:xfrm>
            <a:off x="4522985" y="3793870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5" name="Google Shape;345;p44"/>
          <p:cNvSpPr/>
          <p:nvPr/>
        </p:nvSpPr>
        <p:spPr>
          <a:xfrm>
            <a:off x="4522985" y="4206493"/>
            <a:ext cx="181200" cy="181200"/>
          </a:xfrm>
          <a:prstGeom prst="ellipse">
            <a:avLst/>
          </a:prstGeom>
          <a:solidFill>
            <a:srgbClr val="231F20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346" name="Google Shape;346;p44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47" name="Google Shape;347;p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44"/>
          <p:cNvSpPr txBox="1"/>
          <p:nvPr/>
        </p:nvSpPr>
        <p:spPr>
          <a:xfrm>
            <a:off x="399422" y="460118"/>
            <a:ext cx="4203000" cy="4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Brand Design Slider 2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5"/>
          <p:cNvSpPr txBox="1"/>
          <p:nvPr/>
        </p:nvSpPr>
        <p:spPr>
          <a:xfrm>
            <a:off x="399422" y="939517"/>
            <a:ext cx="74796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Which pair of words best describe your brand? 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1</a:t>
            </a:r>
            <a:endParaRPr sz="23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355" name="Google Shape;355;p45"/>
          <p:cNvSpPr txBox="1"/>
          <p:nvPr/>
        </p:nvSpPr>
        <p:spPr>
          <a:xfrm>
            <a:off x="2192749" y="1498431"/>
            <a:ext cx="3374400" cy="367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Approachable &amp; For Everyone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Inspirational &amp; Magical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Bold &amp; Adventurous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Passionate &amp; Loving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 Winner &amp; Driven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Imaginative &amp; Talented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Caring &amp; Considerate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Radical &amp; Different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Insightful &amp; Knowledgeable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Playful &amp; Amusing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Leadership &amp; Influence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Goodness &amp; Happiness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139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356" name="Google Shape;356;p45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19: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357" name="Google Shape;357;p45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58" name="Google Shape;358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6"/>
          <p:cNvSpPr txBox="1"/>
          <p:nvPr/>
        </p:nvSpPr>
        <p:spPr>
          <a:xfrm>
            <a:off x="399422" y="916018"/>
            <a:ext cx="7278900" cy="136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How would you like your brand to be seen by your customers? </a:t>
            </a: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Please </a:t>
            </a:r>
            <a:r>
              <a:rPr lang="en" sz="15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1</a:t>
            </a:r>
            <a:endParaRPr sz="2300" b="0" i="0" u="none" strike="noStrike" cap="none" dirty="0">
              <a:solidFill>
                <a:srgbClr val="FB5228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365" name="Google Shape;365;p46"/>
          <p:cNvSpPr txBox="1"/>
          <p:nvPr/>
        </p:nvSpPr>
        <p:spPr>
          <a:xfrm>
            <a:off x="2723399" y="1596745"/>
            <a:ext cx="3374400" cy="3393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Hero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Best Friend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Creative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Teacher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 Geek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Helper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Expert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An Entertainer</a:t>
            </a:r>
            <a:endParaRPr sz="18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366" name="Google Shape;366;p46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20: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367" name="Google Shape;367;p46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68" name="Google Shape;368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7"/>
          <p:cNvSpPr txBox="1"/>
          <p:nvPr/>
        </p:nvSpPr>
        <p:spPr>
          <a:xfrm>
            <a:off x="399425" y="1012450"/>
            <a:ext cx="3606900" cy="1715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Which of the following needs does your brand offer people? </a:t>
            </a: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15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1</a:t>
            </a:r>
            <a:endParaRPr sz="23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375" name="Google Shape;375;p47"/>
          <p:cNvSpPr txBox="1"/>
          <p:nvPr/>
        </p:nvSpPr>
        <p:spPr>
          <a:xfrm>
            <a:off x="4265269" y="1395422"/>
            <a:ext cx="3374400" cy="3393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Sense of belonging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Intimacy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Pleasure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Knowledge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Service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Empowerment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Liberation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Safety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Innovation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Control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Adventure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Mastery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47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21: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377" name="Google Shape;377;p47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78" name="Google Shape;378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48"/>
          <p:cNvSpPr txBox="1"/>
          <p:nvPr/>
        </p:nvSpPr>
        <p:spPr>
          <a:xfrm>
            <a:off x="399424" y="1117575"/>
            <a:ext cx="3863965" cy="2577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colour would you associate with your brand? </a:t>
            </a: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15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1</a:t>
            </a:r>
            <a:b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</a:br>
            <a:endParaRPr sz="15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(if there is a particular color you have in mind, please place an image of it here.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0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Or if you would like us to decide for you, leave this blank.)</a:t>
            </a:r>
            <a:endParaRPr sz="16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385" name="Google Shape;385;p48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22: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grpSp>
        <p:nvGrpSpPr>
          <p:cNvPr id="386" name="Google Shape;386;p48"/>
          <p:cNvGrpSpPr/>
          <p:nvPr/>
        </p:nvGrpSpPr>
        <p:grpSpPr>
          <a:xfrm>
            <a:off x="5029932" y="1117572"/>
            <a:ext cx="3527757" cy="3501431"/>
            <a:chOff x="4285963" y="774673"/>
            <a:chExt cx="3979421" cy="3949724"/>
          </a:xfrm>
        </p:grpSpPr>
        <p:pic>
          <p:nvPicPr>
            <p:cNvPr id="387" name="Google Shape;387;p48" descr="Square&#10;&#10;Description automatically generated with medium confidence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285963" y="774673"/>
              <a:ext cx="3979421" cy="39497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8" name="Google Shape;388;p48"/>
            <p:cNvSpPr txBox="1"/>
            <p:nvPr/>
          </p:nvSpPr>
          <p:spPr>
            <a:xfrm>
              <a:off x="4517325" y="1775450"/>
              <a:ext cx="8166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white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89" name="Google Shape;389;p48"/>
            <p:cNvSpPr txBox="1"/>
            <p:nvPr/>
          </p:nvSpPr>
          <p:spPr>
            <a:xfrm>
              <a:off x="5771825" y="1780600"/>
              <a:ext cx="8952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yellow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0" name="Google Shape;390;p48"/>
            <p:cNvSpPr txBox="1"/>
            <p:nvPr/>
          </p:nvSpPr>
          <p:spPr>
            <a:xfrm>
              <a:off x="7123150" y="1785750"/>
              <a:ext cx="8952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orange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1" name="Google Shape;391;p48"/>
            <p:cNvSpPr txBox="1"/>
            <p:nvPr/>
          </p:nvSpPr>
          <p:spPr>
            <a:xfrm>
              <a:off x="4554600" y="3091050"/>
              <a:ext cx="8166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green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2" name="Google Shape;392;p48"/>
            <p:cNvSpPr txBox="1"/>
            <p:nvPr/>
          </p:nvSpPr>
          <p:spPr>
            <a:xfrm>
              <a:off x="5952574" y="3114000"/>
              <a:ext cx="6573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red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3" name="Google Shape;393;p48"/>
            <p:cNvSpPr txBox="1"/>
            <p:nvPr/>
          </p:nvSpPr>
          <p:spPr>
            <a:xfrm>
              <a:off x="7088275" y="3089700"/>
              <a:ext cx="8952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purple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4" name="Google Shape;394;p48"/>
            <p:cNvSpPr txBox="1"/>
            <p:nvPr/>
          </p:nvSpPr>
          <p:spPr>
            <a:xfrm>
              <a:off x="4584625" y="4368825"/>
              <a:ext cx="7494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blue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5" name="Google Shape;395;p48"/>
            <p:cNvSpPr txBox="1"/>
            <p:nvPr/>
          </p:nvSpPr>
          <p:spPr>
            <a:xfrm>
              <a:off x="5838551" y="4371750"/>
              <a:ext cx="8166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grey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  <p:sp>
          <p:nvSpPr>
            <p:cNvPr id="396" name="Google Shape;396;p48"/>
            <p:cNvSpPr txBox="1"/>
            <p:nvPr/>
          </p:nvSpPr>
          <p:spPr>
            <a:xfrm>
              <a:off x="7105575" y="4352600"/>
              <a:ext cx="895200" cy="32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sz="1400" b="0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Montserrat"/>
                  <a:cs typeface="Arial" panose="020B0604020202020204" pitchFamily="34" charset="0"/>
                  <a:sym typeface="Montserrat"/>
                </a:rPr>
                <a:t>black</a:t>
              </a:r>
              <a:endParaRPr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endParaRPr>
            </a:p>
          </p:txBody>
        </p:sp>
      </p:grpSp>
      <p:cxnSp>
        <p:nvCxnSpPr>
          <p:cNvPr id="397" name="Google Shape;397;p48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98" name="Google Shape;398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9"/>
          <p:cNvSpPr txBox="1"/>
          <p:nvPr/>
        </p:nvSpPr>
        <p:spPr>
          <a:xfrm>
            <a:off x="399422" y="1104908"/>
            <a:ext cx="72789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Does your brand focus on social values or individual values</a:t>
            </a:r>
            <a:r>
              <a:rPr lang="en" sz="2300" b="1" i="0" u="none" strike="noStrike" cap="none" dirty="0">
                <a:solidFill>
                  <a:srgbClr val="FB5228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en" sz="15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Please </a:t>
            </a:r>
            <a:r>
              <a:rPr lang="en" sz="15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Highlight 1</a:t>
            </a:r>
            <a:endParaRPr sz="2300" b="0" i="0" u="none" strike="noStrike" cap="none" dirty="0">
              <a:solidFill>
                <a:srgbClr val="FB5228"/>
              </a:solidFill>
              <a:highlight>
                <a:srgbClr val="FFFF00"/>
              </a:highlight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405" name="Google Shape;405;p49"/>
          <p:cNvSpPr txBox="1"/>
          <p:nvPr/>
        </p:nvSpPr>
        <p:spPr>
          <a:xfrm>
            <a:off x="1138969" y="2304757"/>
            <a:ext cx="5732100" cy="90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Social values </a:t>
            </a: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(friendship, unity, popularity, and community)</a:t>
            </a:r>
            <a:endParaRPr sz="15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406" name="Google Shape;406;p49"/>
          <p:cNvSpPr txBox="1"/>
          <p:nvPr/>
        </p:nvSpPr>
        <p:spPr>
          <a:xfrm>
            <a:off x="1138969" y="3378842"/>
            <a:ext cx="5732100" cy="90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Individual Values </a:t>
            </a:r>
            <a:r>
              <a:rPr lang="en" sz="18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(Individualism, esteem, and freedom)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49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23: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408" name="Google Shape;408;p49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09" name="Google Shape;40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0"/>
          <p:cNvSpPr txBox="1"/>
          <p:nvPr/>
        </p:nvSpPr>
        <p:spPr>
          <a:xfrm>
            <a:off x="399422" y="1771668"/>
            <a:ext cx="72789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Does your brand prefer …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" sz="15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Highlight 1</a:t>
            </a:r>
            <a:endParaRPr sz="23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416" name="Google Shape;416;p50"/>
          <p:cNvSpPr txBox="1"/>
          <p:nvPr/>
        </p:nvSpPr>
        <p:spPr>
          <a:xfrm>
            <a:off x="1138969" y="3085624"/>
            <a:ext cx="5732100" cy="484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Predictability and Stability?</a:t>
            </a:r>
            <a:endParaRPr sz="21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417" name="Google Shape;417;p50"/>
          <p:cNvSpPr txBox="1"/>
          <p:nvPr/>
        </p:nvSpPr>
        <p:spPr>
          <a:xfrm>
            <a:off x="1138969" y="3502011"/>
            <a:ext cx="5732100" cy="484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" sz="18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Risk, Change and Excitement?</a:t>
            </a:r>
            <a:endParaRPr sz="27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418" name="Google Shape;418;p50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24: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419" name="Google Shape;419;p50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0" name="Google Shape;420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51"/>
          <p:cNvSpPr txBox="1"/>
          <p:nvPr/>
        </p:nvSpPr>
        <p:spPr>
          <a:xfrm>
            <a:off x="399422" y="1012468"/>
            <a:ext cx="7278900" cy="6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How does your brand / service help people?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" sz="15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Highlight 1</a:t>
            </a:r>
            <a:endParaRPr sz="23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427" name="Google Shape;427;p51"/>
          <p:cNvSpPr txBox="1"/>
          <p:nvPr/>
        </p:nvSpPr>
        <p:spPr>
          <a:xfrm>
            <a:off x="1942368" y="1600089"/>
            <a:ext cx="6012600" cy="330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offers people Freedom or Escapism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helps people have Fun and Enjoy life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offers Safety and Protection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Educates or helps people Realize their Potential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Motivates people to Achieve or be Better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helps people Create and Inspire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Breaks Conventions and the Status Quo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Gives people the sense of Belonging and Acceptance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Transforms peoples Lives or Amazes them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" sz="1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It helps people Enjoy and Realize the Child within them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51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25: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429" name="Google Shape;429;p51"/>
          <p:cNvCxnSpPr/>
          <p:nvPr/>
        </p:nvCxnSpPr>
        <p:spPr>
          <a:xfrm>
            <a:off x="457413" y="8893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30" name="Google Shape;430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2"/>
          <p:cNvSpPr txBox="1"/>
          <p:nvPr/>
        </p:nvSpPr>
        <p:spPr>
          <a:xfrm>
            <a:off x="399422" y="800793"/>
            <a:ext cx="7278900" cy="12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Compared with your competitors, </a:t>
            </a:r>
            <a:b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is your brand’s main point of difference?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br>
              <a:rPr lang="en" sz="15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15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Please </a:t>
            </a:r>
            <a:r>
              <a:rPr lang="en" sz="1500" b="0" i="0" u="none" strike="noStrike" cap="none" dirty="0">
                <a:solidFill>
                  <a:srgbClr val="231F2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Highlight 1</a:t>
            </a:r>
            <a:endParaRPr sz="2300" b="0" i="0" u="none" strike="noStrike" cap="none" dirty="0">
              <a:solidFill>
                <a:srgbClr val="231F20"/>
              </a:solidFill>
              <a:highlight>
                <a:srgbClr val="FFFF00"/>
              </a:highlight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437" name="Google Shape;437;p52"/>
          <p:cNvSpPr txBox="1"/>
          <p:nvPr/>
        </p:nvSpPr>
        <p:spPr>
          <a:xfrm>
            <a:off x="2225301" y="1731025"/>
            <a:ext cx="5552700" cy="3393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first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Original)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successful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Biggest)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effective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Improvement &amp; Results)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creative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Ideas &amp; Products)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fun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good times, humorous)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popular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liked by everyone)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caring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nurturing &amp; supportive)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radical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different)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knowledgeable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smart, educational, intelligent)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romantic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emotional, warm, passionate)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most adventurous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worldly, excitement, determined)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The more wholesome </a:t>
            </a:r>
            <a:r>
              <a:rPr lang="en" sz="12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(e.g. Innocent, Simple, and Good)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52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26: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439" name="Google Shape;439;p52"/>
          <p:cNvCxnSpPr/>
          <p:nvPr/>
        </p:nvCxnSpPr>
        <p:spPr>
          <a:xfrm>
            <a:off x="457413" y="7455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40" name="Google Shape;440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3"/>
          <p:cNvSpPr txBox="1"/>
          <p:nvPr/>
        </p:nvSpPr>
        <p:spPr>
          <a:xfrm>
            <a:off x="399425" y="1641400"/>
            <a:ext cx="5791200" cy="7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" sz="23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Anything else you’d like to tell us about your brand or business?</a:t>
            </a:r>
            <a:endParaRPr sz="2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447" name="Google Shape;447;p53"/>
          <p:cNvSpPr txBox="1"/>
          <p:nvPr/>
        </p:nvSpPr>
        <p:spPr>
          <a:xfrm>
            <a:off x="457435" y="2515331"/>
            <a:ext cx="5791200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1" indent="-215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" sz="12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Type in here</a:t>
            </a:r>
            <a:endParaRPr sz="12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448" name="Google Shape;448;p53"/>
          <p:cNvSpPr txBox="1"/>
          <p:nvPr/>
        </p:nvSpPr>
        <p:spPr>
          <a:xfrm>
            <a:off x="399422" y="267829"/>
            <a:ext cx="8166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27: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449" name="Google Shape;449;p53"/>
          <p:cNvCxnSpPr/>
          <p:nvPr/>
        </p:nvCxnSpPr>
        <p:spPr>
          <a:xfrm>
            <a:off x="457413" y="745507"/>
            <a:ext cx="83718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50" name="Google Shape;450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"/>
          <p:cNvSpPr txBox="1"/>
          <p:nvPr/>
        </p:nvSpPr>
        <p:spPr>
          <a:xfrm>
            <a:off x="399421" y="1301700"/>
            <a:ext cx="6082434" cy="53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does the business do?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46" name="Google Shape;146;p27"/>
          <p:cNvSpPr txBox="1"/>
          <p:nvPr/>
        </p:nvSpPr>
        <p:spPr>
          <a:xfrm>
            <a:off x="457414" y="2405527"/>
            <a:ext cx="4803600" cy="5001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If you had just 30 seconds to explain your service / product to a customer, what would you say?</a:t>
            </a:r>
            <a:endParaRPr sz="14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47" name="Google Shape;147;p27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</a:t>
            </a: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uestion 2: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148" name="Google Shape;148;p27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49" name="Google Shape;14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1F20"/>
        </a:solidFill>
        <a:effectLst/>
      </p:bgPr>
    </p:bg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54"/>
          <p:cNvSpPr txBox="1"/>
          <p:nvPr/>
        </p:nvSpPr>
        <p:spPr>
          <a:xfrm>
            <a:off x="1027325" y="2121700"/>
            <a:ext cx="44280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" sz="3600" b="0" i="0" u="none" strike="noStrike" cap="none" dirty="0">
                <a:solidFill>
                  <a:srgbClr val="E6E5E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Thank you</a:t>
            </a:r>
            <a:endParaRPr sz="3600" b="0" i="0" u="none" strike="noStrike" cap="none" dirty="0">
              <a:solidFill>
                <a:srgbClr val="E6E5E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pic>
        <p:nvPicPr>
          <p:cNvPr id="457" name="Google Shape;457;p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0317"/>
            <a:ext cx="1338550" cy="24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/>
        </p:nvSpPr>
        <p:spPr>
          <a:xfrm>
            <a:off x="399424" y="1070488"/>
            <a:ext cx="47352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Why would your customers buy your products / services?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55" name="Google Shape;155;p28"/>
          <p:cNvSpPr txBox="1"/>
          <p:nvPr/>
        </p:nvSpPr>
        <p:spPr>
          <a:xfrm>
            <a:off x="525825" y="2507875"/>
            <a:ext cx="3229211" cy="624756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What is the purpose of your existence? </a:t>
            </a:r>
            <a:endParaRPr sz="1400" b="0" i="0" u="none" strike="noStrike" cap="none" dirty="0">
              <a:solidFill>
                <a:srgbClr val="888888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56" name="Google Shape;156;p28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3: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157" name="Google Shape;157;p28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58" name="Google Shape;158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/>
          <p:nvPr/>
        </p:nvSpPr>
        <p:spPr>
          <a:xfrm>
            <a:off x="399425" y="1222620"/>
            <a:ext cx="54099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Why was this business started?</a:t>
            </a:r>
            <a:endParaRPr sz="27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64" name="Google Shape;164;p29"/>
          <p:cNvSpPr txBox="1"/>
          <p:nvPr/>
        </p:nvSpPr>
        <p:spPr>
          <a:xfrm>
            <a:off x="457413" y="2117956"/>
            <a:ext cx="4607700" cy="5001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How long have you been in business, and what made you start it.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65" name="Google Shape;165;p29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4: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166" name="Google Shape;166;p29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7" name="Google Shape;167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/>
          <p:nvPr/>
        </p:nvSpPr>
        <p:spPr>
          <a:xfrm>
            <a:off x="399425" y="1222600"/>
            <a:ext cx="79833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Who are your 3 biggest competitors? 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73" name="Google Shape;173;p30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Question 5: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174" name="Google Shape;174;p30"/>
          <p:cNvSpPr txBox="1"/>
          <p:nvPr/>
        </p:nvSpPr>
        <p:spPr>
          <a:xfrm>
            <a:off x="457425" y="2027601"/>
            <a:ext cx="2664600" cy="13623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Competitor 1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Name: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Website Link: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Like / dislike about them: 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175" name="Google Shape;175;p30"/>
          <p:cNvSpPr txBox="1"/>
          <p:nvPr/>
        </p:nvSpPr>
        <p:spPr>
          <a:xfrm>
            <a:off x="3217200" y="2027601"/>
            <a:ext cx="2664600" cy="13623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Competitor 2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Name: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Website Link: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Like / dislike about them: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176" name="Google Shape;176;p30"/>
          <p:cNvSpPr txBox="1"/>
          <p:nvPr/>
        </p:nvSpPr>
        <p:spPr>
          <a:xfrm>
            <a:off x="5976975" y="2027601"/>
            <a:ext cx="2664600" cy="13623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Competitor 3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Name: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Website Link: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A6A6A6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Like / dislike about them: </a:t>
            </a:r>
            <a:endParaRPr sz="1400" b="0" i="0" u="none" strike="noStrike" cap="none" dirty="0">
              <a:solidFill>
                <a:srgbClr val="A6A6A6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177" name="Google Shape;177;p30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78" name="Google Shape;178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1"/>
          <p:cNvSpPr txBox="1"/>
          <p:nvPr/>
        </p:nvSpPr>
        <p:spPr>
          <a:xfrm>
            <a:off x="399425" y="1202525"/>
            <a:ext cx="7620948" cy="99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What about your background / services / products set you apart from  your competitors?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84" name="Google Shape;184;p31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6: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85" name="Google Shape;185;p31"/>
          <p:cNvSpPr txBox="1"/>
          <p:nvPr/>
        </p:nvSpPr>
        <p:spPr>
          <a:xfrm>
            <a:off x="457428" y="2448327"/>
            <a:ext cx="5841900" cy="5001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Customers are spoilt for choices. What is it about your proposition / services that would make prospects what to engage with you?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cxnSp>
        <p:nvCxnSpPr>
          <p:cNvPr id="186" name="Google Shape;186;p31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87" name="Google Shape;187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/>
          <p:nvPr/>
        </p:nvSpPr>
        <p:spPr>
          <a:xfrm>
            <a:off x="399425" y="1118039"/>
            <a:ext cx="6123600" cy="9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Is there a unique story behind your business or business name or logo?</a:t>
            </a:r>
            <a:endParaRPr sz="11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193" name="Google Shape;193;p32"/>
          <p:cNvSpPr txBox="1"/>
          <p:nvPr/>
        </p:nvSpPr>
        <p:spPr>
          <a:xfrm>
            <a:off x="540276" y="2348713"/>
            <a:ext cx="4294052" cy="1297248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People connect through stories. Storytelling is an effective way to create and sell a brand image. This could be anything from the reasoning behind your naming or any founding stories.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94" name="Google Shape;194;p32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7: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195" name="Google Shape;195;p32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96" name="Google Shape;196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3"/>
          <p:cNvSpPr txBox="1"/>
          <p:nvPr/>
        </p:nvSpPr>
        <p:spPr>
          <a:xfrm>
            <a:off x="399426" y="1038575"/>
            <a:ext cx="79200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Describe your ideal customer? </a:t>
            </a:r>
            <a:br>
              <a:rPr lang="en" sz="22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</a:br>
            <a:r>
              <a:rPr lang="en" sz="1400" b="0" i="0" u="none" strike="noStrike" cap="none" dirty="0">
                <a:solidFill>
                  <a:srgbClr val="231F20"/>
                </a:solidFill>
                <a:latin typeface="Times New Roman" panose="02020603050405020304" pitchFamily="18" charset="0"/>
                <a:ea typeface="EB Garamond"/>
                <a:cs typeface="Times New Roman" panose="02020603050405020304" pitchFamily="18" charset="0"/>
                <a:sym typeface="EB Garamond"/>
              </a:rPr>
              <a:t>(make copies of this slide if you want to appeal to more than 1 type of customer)  </a:t>
            </a:r>
            <a:endParaRPr sz="300" b="0" i="0" u="none" strike="noStrike" cap="none" dirty="0">
              <a:solidFill>
                <a:srgbClr val="231F20"/>
              </a:solidFill>
              <a:latin typeface="Times New Roman" panose="02020603050405020304" pitchFamily="18" charset="0"/>
              <a:ea typeface="EB Garamond"/>
              <a:cs typeface="Times New Roman" panose="02020603050405020304" pitchFamily="18" charset="0"/>
              <a:sym typeface="EB Garamond"/>
            </a:endParaRPr>
          </a:p>
        </p:txBody>
      </p:sp>
      <p:sp>
        <p:nvSpPr>
          <p:cNvPr id="202" name="Google Shape;202;p33"/>
          <p:cNvSpPr txBox="1"/>
          <p:nvPr/>
        </p:nvSpPr>
        <p:spPr>
          <a:xfrm>
            <a:off x="457425" y="2255875"/>
            <a:ext cx="3040200" cy="15777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Demographics:</a:t>
            </a:r>
            <a:endParaRPr sz="1400" b="1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Gender: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Age: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Marital Status / Kids?: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Location: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Occupation (role)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 Income: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203" name="Google Shape;203;p33"/>
          <p:cNvSpPr txBox="1"/>
          <p:nvPr/>
        </p:nvSpPr>
        <p:spPr>
          <a:xfrm>
            <a:off x="399422" y="344715"/>
            <a:ext cx="751500" cy="1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 dirty="0">
                <a:solidFill>
                  <a:srgbClr val="231F2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Question 8:</a:t>
            </a:r>
            <a:endParaRPr sz="800" b="1" i="0" u="none" strike="noStrike" cap="none" dirty="0">
              <a:solidFill>
                <a:srgbClr val="231F2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204" name="Google Shape;204;p33"/>
          <p:cNvCxnSpPr/>
          <p:nvPr/>
        </p:nvCxnSpPr>
        <p:spPr>
          <a:xfrm>
            <a:off x="457413" y="889307"/>
            <a:ext cx="8244600" cy="0"/>
          </a:xfrm>
          <a:prstGeom prst="straightConnector1">
            <a:avLst/>
          </a:prstGeom>
          <a:noFill/>
          <a:ln w="9525" cap="flat" cmpd="sng">
            <a:solidFill>
              <a:srgbClr val="231F2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5" name="Google Shape;205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87125" y="325764"/>
            <a:ext cx="1338550" cy="230231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33"/>
          <p:cNvSpPr txBox="1"/>
          <p:nvPr/>
        </p:nvSpPr>
        <p:spPr>
          <a:xfrm>
            <a:off x="4005650" y="2255875"/>
            <a:ext cx="4263900" cy="24396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Psychographics:</a:t>
            </a:r>
            <a:endParaRPr sz="1400" b="1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Hobbies: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Lifestyle: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○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Fashion brands: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○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Tech brands: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○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Vacation: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○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Music:</a:t>
            </a:r>
            <a:b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</a:b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1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Personality:</a:t>
            </a:r>
            <a:endParaRPr sz="1400" b="1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○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What adjectives would you use to describe them?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207" name="Google Shape;207;p33"/>
          <p:cNvSpPr txBox="1"/>
          <p:nvPr/>
        </p:nvSpPr>
        <p:spPr>
          <a:xfrm>
            <a:off x="457425" y="3988175"/>
            <a:ext cx="3040200" cy="7158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Insights: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Social Media behavior: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Proxima Nova"/>
              <a:buChar char="●"/>
            </a:pPr>
            <a:r>
              <a:rPr lang="en" sz="1400" b="0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Consumer buying behavior: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  <p:sp>
        <p:nvSpPr>
          <p:cNvPr id="208" name="Google Shape;208;p33"/>
          <p:cNvSpPr txBox="1"/>
          <p:nvPr/>
        </p:nvSpPr>
        <p:spPr>
          <a:xfrm>
            <a:off x="457500" y="1816575"/>
            <a:ext cx="3040200" cy="284700"/>
          </a:xfrm>
          <a:prstGeom prst="rect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7F7F7F"/>
                </a:solidFill>
                <a:latin typeface="Arial" panose="020B0604020202020204" pitchFamily="34" charset="0"/>
                <a:ea typeface="Proxima Nova"/>
                <a:cs typeface="Arial" panose="020B0604020202020204" pitchFamily="34" charset="0"/>
                <a:sym typeface="Proxima Nova"/>
              </a:rPr>
              <a:t>Name: </a:t>
            </a:r>
            <a:endParaRPr sz="1400" b="0" i="0" u="none" strike="noStrike" cap="none" dirty="0">
              <a:solidFill>
                <a:srgbClr val="7F7F7F"/>
              </a:solidFill>
              <a:latin typeface="Arial" panose="020B0604020202020204" pitchFamily="34" charset="0"/>
              <a:ea typeface="Proxima Nova"/>
              <a:cs typeface="Arial" panose="020B0604020202020204" pitchFamily="34" charset="0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1220</Words>
  <Application>Microsoft Office PowerPoint</Application>
  <PresentationFormat>On-screen Show (16:9)</PresentationFormat>
  <Paragraphs>270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Proxima Nova</vt:lpstr>
      <vt:lpstr>Times New Roman</vt:lpstr>
      <vt:lpstr>Calibri</vt:lpstr>
      <vt:lpstr>Arial</vt:lpstr>
      <vt:lpstr>Simple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Denny Kurien</dc:creator>
  <cp:lastModifiedBy>Denny Kurien</cp:lastModifiedBy>
  <cp:revision>3</cp:revision>
  <dcterms:modified xsi:type="dcterms:W3CDTF">2025-12-07T11:10:10Z</dcterms:modified>
</cp:coreProperties>
</file>